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6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5.xml"/><Relationship Id="rId32" Type="http://schemas.openxmlformats.org/officeDocument/2006/relationships/font" Target="fonts/Raleway-italic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7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5a9f606e7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5a9f606e7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a5a9f606e7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a5a9f606e7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a9f606e7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a9f606e7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a9f606e7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a5a9f606e7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5a9f606e7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5a9f606e7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5a9f606e7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5a9f606e7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5a9f606e7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5a9f606e7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5a9f606e7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a5a9f606e7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5a9f606e7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5a9f606e7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5a9f606e7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a5a9f606e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5a9f606e7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5a9f606e7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5a9f606e7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5a9f606e7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5a9f606e7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a5a9f606e7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5a9f606e7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5a9f606e7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a9f606e7_0_5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a9f606e7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5a9f606e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5a9f606e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a5a9f606e7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a5a9f606e7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5a9f606e7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5a9f606e7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5a9f606e7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5a9f606e7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5a9f606e7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5a9f606e7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5a9f606e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5a9f606e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5a9f606e7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5a9f606e7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a5a9f606e7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a5a9f606e7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Génération</a:t>
            </a:r>
            <a:r>
              <a:rPr lang="fr"/>
              <a:t> procédurale d’arbre (L-System)</a:t>
            </a:r>
            <a:endParaRPr/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363" y="1686225"/>
            <a:ext cx="3805274" cy="3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F[+</a:t>
            </a:r>
            <a:r>
              <a:rPr lang="fr"/>
              <a:t>F</a:t>
            </a:r>
            <a:r>
              <a:rPr b="1" lang="fr">
                <a:solidFill>
                  <a:srgbClr val="000000"/>
                </a:solidFill>
              </a:rPr>
              <a:t>]</a:t>
            </a:r>
            <a:r>
              <a:rPr lang="fr"/>
              <a:t>-F</a:t>
            </a:r>
            <a:endParaRPr/>
          </a:p>
        </p:txBody>
      </p:sp>
      <p:cxnSp>
        <p:nvCxnSpPr>
          <p:cNvPr id="129" name="Google Shape;129;p22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2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1" name="Google Shape;131;p22"/>
          <p:cNvCxnSpPr/>
          <p:nvPr/>
        </p:nvCxnSpPr>
        <p:spPr>
          <a:xfrm flipH="1" rot="10800000">
            <a:off x="4371975" y="1800225"/>
            <a:ext cx="948000" cy="9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F[+F</a:t>
            </a:r>
            <a:r>
              <a:rPr lang="fr"/>
              <a:t>]</a:t>
            </a:r>
            <a:r>
              <a:rPr b="1" lang="fr">
                <a:solidFill>
                  <a:srgbClr val="000000"/>
                </a:solidFill>
              </a:rPr>
              <a:t>-</a:t>
            </a:r>
            <a:r>
              <a:rPr lang="fr"/>
              <a:t>F</a:t>
            </a:r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3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0" name="Google Shape;140;p23"/>
          <p:cNvCxnSpPr/>
          <p:nvPr/>
        </p:nvCxnSpPr>
        <p:spPr>
          <a:xfrm flipH="1" rot="10800000">
            <a:off x="4371975" y="1800225"/>
            <a:ext cx="948000" cy="9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3"/>
          <p:cNvSpPr/>
          <p:nvPr/>
        </p:nvSpPr>
        <p:spPr>
          <a:xfrm flipH="1" rot="-2458584">
            <a:off x="4078724" y="1832607"/>
            <a:ext cx="586506" cy="623278"/>
          </a:xfrm>
          <a:prstGeom prst="bentArrow">
            <a:avLst>
              <a:gd fmla="val 25000" name="adj1"/>
              <a:gd fmla="val 25804" name="adj2"/>
              <a:gd fmla="val 25934" name="adj3"/>
              <a:gd fmla="val 4375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47" name="Google Shape;147;p24"/>
          <p:cNvSpPr txBox="1"/>
          <p:nvPr>
            <p:ph idx="1" type="body"/>
          </p:nvPr>
        </p:nvSpPr>
        <p:spPr>
          <a:xfrm>
            <a:off x="311700" y="1380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F[+F</a:t>
            </a:r>
            <a:r>
              <a:rPr lang="fr"/>
              <a:t>]</a:t>
            </a:r>
            <a:r>
              <a:rPr lang="fr"/>
              <a:t>-</a:t>
            </a:r>
            <a:r>
              <a:rPr b="1" lang="fr">
                <a:solidFill>
                  <a:srgbClr val="000000"/>
                </a:solidFill>
              </a:rPr>
              <a:t>F</a:t>
            </a:r>
            <a:endParaRPr b="1">
              <a:solidFill>
                <a:srgbClr val="000000"/>
              </a:solidFill>
            </a:endParaRPr>
          </a:p>
        </p:txBody>
      </p:sp>
      <p:cxnSp>
        <p:nvCxnSpPr>
          <p:cNvPr id="148" name="Google Shape;148;p24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4"/>
          <p:cNvSpPr/>
          <p:nvPr/>
        </p:nvSpPr>
        <p:spPr>
          <a:xfrm>
            <a:off x="3271875" y="1663425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4"/>
          <p:cNvCxnSpPr/>
          <p:nvPr/>
        </p:nvCxnSpPr>
        <p:spPr>
          <a:xfrm flipH="1" rot="10800000">
            <a:off x="4371975" y="1800225"/>
            <a:ext cx="948000" cy="9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 rot="10800000">
            <a:off x="3426075" y="1802325"/>
            <a:ext cx="945900" cy="94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0" y="1212400"/>
            <a:ext cx="4689552" cy="2540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5121450" y="1212400"/>
            <a:ext cx="3210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The Coding Train :</a:t>
            </a:r>
            <a:br>
              <a:rPr lang="f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8.5: L-Systems - The Nature of Code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83050" y="3965950"/>
            <a:ext cx="32109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Peter Phillips </a:t>
            </a: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:</a:t>
            </a:r>
            <a:br>
              <a:rPr lang="fr">
                <a:latin typeface="Source Sans Pro"/>
                <a:ea typeface="Source Sans Pro"/>
                <a:cs typeface="Source Sans Pro"/>
                <a:sym typeface="Source Sans Pro"/>
              </a:rPr>
            </a:br>
            <a:r>
              <a:rPr lang="fr">
                <a:latin typeface="Source Sans Pro"/>
                <a:ea typeface="Source Sans Pro"/>
                <a:cs typeface="Source Sans Pro"/>
                <a:sym typeface="Source Sans Pro"/>
              </a:rPr>
              <a:t>L-Systems Unity Tutorial [2018.1]</a:t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100" y="2401600"/>
            <a:ext cx="4651558" cy="260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 proposition</a:t>
            </a:r>
            <a:endParaRPr/>
          </a:p>
        </p:txBody>
      </p:sp>
      <p:sp>
        <p:nvSpPr>
          <p:cNvPr id="166" name="Google Shape;166;p26"/>
          <p:cNvSpPr txBox="1"/>
          <p:nvPr>
            <p:ph idx="1" type="body"/>
          </p:nvPr>
        </p:nvSpPr>
        <p:spPr>
          <a:xfrm>
            <a:off x="311700" y="2082600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Génération procédurale d’arbre :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Arbre à fleurs en 3D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Unity</a:t>
            </a:r>
            <a:endParaRPr/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311700" y="1152475"/>
            <a:ext cx="85206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Suivi les tutos pour faire un arbre en 2D.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2413" y="1526325"/>
            <a:ext cx="4199175" cy="34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Améliorations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2D -&gt; 3D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Fusionner les branches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Rapetisser et affiner les</a:t>
            </a:r>
            <a:br>
              <a:rPr lang="fr"/>
            </a:br>
            <a:r>
              <a:rPr lang="fr"/>
              <a:t>branches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Aléatoire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Fleurs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976" y="240875"/>
            <a:ext cx="2432200" cy="466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50" y="1528750"/>
            <a:ext cx="2762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6025" y="208700"/>
            <a:ext cx="5586201" cy="46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2D -&gt; 3D</a:t>
            </a:r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Angles 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Pour chaque rotation un angle </a:t>
            </a:r>
            <a:r>
              <a:rPr lang="fr"/>
              <a:t>aléatoire</a:t>
            </a:r>
            <a:r>
              <a:rPr lang="fr"/>
              <a:t> est généré (entre 0 et maxAngle).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Les rotations s’effectuent sur les axes x et z.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125" y="330250"/>
            <a:ext cx="4962525" cy="423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9"/>
          <p:cNvSpPr txBox="1"/>
          <p:nvPr/>
        </p:nvSpPr>
        <p:spPr>
          <a:xfrm>
            <a:off x="1318388" y="4520100"/>
            <a:ext cx="6270000" cy="623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fr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 : Applique une rotation sur le vecteur **forward** (0,0,1) et **right** (1,0,0) 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fr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: Applique une rotation sur le vecteur **back** (0,0,-1) et **left**  (-1,0,0) 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Fusionner les branches</a:t>
            </a:r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On instancie une nouvelle branche lors des </a:t>
            </a:r>
            <a:br>
              <a:rPr lang="fr"/>
            </a:br>
            <a:r>
              <a:rPr lang="fr"/>
              <a:t>embranchements.</a:t>
            </a:r>
            <a:endParaRPr/>
          </a:p>
        </p:txBody>
      </p:sp>
      <p:pic>
        <p:nvPicPr>
          <p:cNvPr id="197" name="Google Shape;19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00" y="1817688"/>
            <a:ext cx="2762250" cy="20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953" y="863550"/>
            <a:ext cx="3832201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Rapetisser et affiné les branches</a:t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Coefficient appliqué sur la longueur et  l’épaisseur des branches à chaque embranchement.</a:t>
            </a: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075" y="1541575"/>
            <a:ext cx="2273850" cy="33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L-System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3802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Règles de réécriture : 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 -&gt; FX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 -&gt; 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X -&gt; [+F-F[+XF-F+FX]--F+F-FX]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572000" y="138025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Axiom : 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T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068425"/>
            <a:ext cx="85206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Ensemble de règle de réécriture de caractère.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Aleatoire</a:t>
            </a:r>
            <a:endParaRPr/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Création</a:t>
            </a:r>
            <a:r>
              <a:rPr lang="fr"/>
              <a:t> d’un Spawner Arbre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Variables définis aléatoirement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Taille / épaisseur initial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Coefficient modificateur généré aléatoirement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"/>
              <a:t>maxAngle</a:t>
            </a:r>
            <a:br>
              <a:rPr lang="fr"/>
            </a:br>
            <a:endParaRPr/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306" y="0"/>
            <a:ext cx="62193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Fleurs</a:t>
            </a:r>
            <a:endParaRPr/>
          </a:p>
        </p:txBody>
      </p:sp>
      <p:sp>
        <p:nvSpPr>
          <p:cNvPr id="218" name="Google Shape;21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Chaque arbre à un type de fleur choisi aléatoirement parmi une liste d’assets 3D (Low Poly).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Couleur aléatoire pour chaque fleur.</a:t>
            </a:r>
            <a:endParaRPr/>
          </a:p>
        </p:txBody>
      </p:sp>
      <p:pic>
        <p:nvPicPr>
          <p:cNvPr id="219" name="Google Shape;21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198563"/>
            <a:ext cx="5448300" cy="332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684" y="0"/>
            <a:ext cx="734663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sp>
        <p:nvSpPr>
          <p:cNvPr id="226" name="Google Shape;22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77" y="1010850"/>
            <a:ext cx="4991768" cy="38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1700" y="445024"/>
            <a:ext cx="2975050" cy="482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Résultats</a:t>
            </a:r>
            <a:endParaRPr/>
          </a:p>
        </p:txBody>
      </p:sp>
      <p:pic>
        <p:nvPicPr>
          <p:cNvPr id="234" name="Google Shape;23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00" y="1124025"/>
            <a:ext cx="6194799" cy="34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DE VOTRE ATTENTION :)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L-System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Itérations :</a:t>
            </a:r>
            <a:endParaRPr u="sng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F[+F-F[+XF-F+FX]--F+F-FX]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F[+F-F[+[+F-F[+XF-F+FX]--F+F-FX]F-F+F[+F-F[+XF-F+FX]--F+F-FX]]--F+F-F[+F-F[+XF-F+FX]--F+F-FX]]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...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4445450" y="307475"/>
            <a:ext cx="4256100" cy="21099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rgbClr val="000000"/>
                </a:solidFill>
              </a:rPr>
              <a:t>Règles de </a:t>
            </a:r>
            <a:r>
              <a:rPr lang="fr" u="sng">
                <a:solidFill>
                  <a:srgbClr val="000000"/>
                </a:solidFill>
              </a:rPr>
              <a:t>réécriture</a:t>
            </a:r>
            <a:r>
              <a:rPr lang="fr" u="sng">
                <a:solidFill>
                  <a:srgbClr val="000000"/>
                </a:solidFill>
              </a:rPr>
              <a:t> : </a:t>
            </a:r>
            <a:endParaRPr u="sng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T -&gt; FX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F -&gt; 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X -&gt; [+F-F[+XF-F+FX]--F+F-FX]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L-System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dk2"/>
                </a:solidFill>
              </a:rPr>
              <a:t>Les caractères sont liés aux règles de générations d’arbre :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F : Dessine une ligne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[ : Sauvegarde la position courante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] : Charge la </a:t>
            </a:r>
            <a:r>
              <a:rPr lang="fr" sz="1400">
                <a:solidFill>
                  <a:schemeClr val="dk2"/>
                </a:solidFill>
              </a:rPr>
              <a:t>dernière</a:t>
            </a:r>
            <a:r>
              <a:rPr lang="fr" sz="1400">
                <a:solidFill>
                  <a:schemeClr val="dk2"/>
                </a:solidFill>
              </a:rPr>
              <a:t> position sauvegardée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+ : Applique une rotation sur le vecteur **forward** (0,0,1) et **right** (1,0,0) 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- : Applique une rotation sur le vecteur **back** (0,0,-1) et **left**  (-1,0,0) 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fr" sz="1400">
                <a:solidFill>
                  <a:schemeClr val="dk2"/>
                </a:solidFill>
              </a:rPr>
              <a:t>T et X : ne font rien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F[+F]-F</a:t>
            </a:r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4294875" y="3784175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>
                <a:solidFill>
                  <a:srgbClr val="000000"/>
                </a:solidFill>
              </a:rPr>
              <a:t>F</a:t>
            </a:r>
            <a:r>
              <a:rPr lang="fr"/>
              <a:t>[+F]-F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5" name="Google Shape;95;p18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</a:t>
            </a:r>
            <a:r>
              <a:rPr b="1" lang="fr">
                <a:solidFill>
                  <a:srgbClr val="000000"/>
                </a:solidFill>
              </a:rPr>
              <a:t>[</a:t>
            </a:r>
            <a:r>
              <a:rPr lang="fr"/>
              <a:t>+F]-F</a:t>
            </a:r>
            <a:endParaRPr/>
          </a:p>
        </p:txBody>
      </p:sp>
      <p:cxnSp>
        <p:nvCxnSpPr>
          <p:cNvPr id="102" name="Google Shape;102;p19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9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</a:t>
            </a:r>
            <a:r>
              <a:rPr lang="fr"/>
              <a:t>[</a:t>
            </a:r>
            <a:r>
              <a:rPr b="1" lang="fr">
                <a:solidFill>
                  <a:srgbClr val="000000"/>
                </a:solidFill>
              </a:rPr>
              <a:t>+</a:t>
            </a:r>
            <a:r>
              <a:rPr lang="fr"/>
              <a:t>F]-F</a:t>
            </a:r>
            <a:endParaRPr/>
          </a:p>
        </p:txBody>
      </p:sp>
      <p:cxnSp>
        <p:nvCxnSpPr>
          <p:cNvPr id="110" name="Google Shape;110;p20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" name="Google Shape;111;p20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/>
          <p:nvPr/>
        </p:nvSpPr>
        <p:spPr>
          <a:xfrm rot="2700000">
            <a:off x="4089210" y="1942718"/>
            <a:ext cx="565544" cy="623244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Exemple simple</a:t>
            </a:r>
            <a:endParaRPr/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F[</a:t>
            </a:r>
            <a:r>
              <a:rPr lang="fr"/>
              <a:t>+</a:t>
            </a:r>
            <a:r>
              <a:rPr b="1" lang="fr">
                <a:solidFill>
                  <a:srgbClr val="000000"/>
                </a:solidFill>
              </a:rPr>
              <a:t>F</a:t>
            </a:r>
            <a:r>
              <a:rPr lang="fr"/>
              <a:t>]-F</a:t>
            </a:r>
            <a:endParaRPr/>
          </a:p>
        </p:txBody>
      </p:sp>
      <p:cxnSp>
        <p:nvCxnSpPr>
          <p:cNvPr id="119" name="Google Shape;119;p21"/>
          <p:cNvCxnSpPr/>
          <p:nvPr/>
        </p:nvCxnSpPr>
        <p:spPr>
          <a:xfrm rot="10800000">
            <a:off x="4371975" y="2748225"/>
            <a:ext cx="0" cy="1138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21"/>
          <p:cNvSpPr/>
          <p:nvPr/>
        </p:nvSpPr>
        <p:spPr>
          <a:xfrm>
            <a:off x="4294875" y="2674650"/>
            <a:ext cx="154200" cy="1389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1" name="Google Shape;121;p21"/>
          <p:cNvCxnSpPr/>
          <p:nvPr/>
        </p:nvCxnSpPr>
        <p:spPr>
          <a:xfrm flipH="1" rot="10800000">
            <a:off x="4371975" y="1800225"/>
            <a:ext cx="948000" cy="94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1"/>
          <p:cNvSpPr/>
          <p:nvPr/>
        </p:nvSpPr>
        <p:spPr>
          <a:xfrm>
            <a:off x="5319975" y="1661325"/>
            <a:ext cx="154200" cy="138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